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1474" r:id="rId2"/>
    <p:sldId id="1482" r:id="rId3"/>
    <p:sldId id="1483" r:id="rId4"/>
    <p:sldId id="994" r:id="rId5"/>
    <p:sldId id="1439" r:id="rId6"/>
    <p:sldId id="1479" r:id="rId7"/>
    <p:sldId id="1480" r:id="rId8"/>
    <p:sldId id="1481" r:id="rId9"/>
    <p:sldId id="1172" r:id="rId10"/>
    <p:sldId id="1446" r:id="rId11"/>
    <p:sldId id="260" r:id="rId12"/>
    <p:sldId id="261" r:id="rId13"/>
    <p:sldId id="262" r:id="rId14"/>
    <p:sldId id="1443" r:id="rId15"/>
    <p:sldId id="1471" r:id="rId16"/>
    <p:sldId id="1200" r:id="rId17"/>
    <p:sldId id="1174" r:id="rId18"/>
    <p:sldId id="1129" r:id="rId19"/>
    <p:sldId id="1444" r:id="rId20"/>
    <p:sldId id="1447" r:id="rId21"/>
    <p:sldId id="1477" r:id="rId22"/>
    <p:sldId id="1478" r:id="rId23"/>
    <p:sldId id="105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82"/>
    <p:restoredTop sz="82340"/>
  </p:normalViewPr>
  <p:slideViewPr>
    <p:cSldViewPr snapToGrid="0" snapToObjects="1">
      <p:cViewPr varScale="1">
        <p:scale>
          <a:sx n="130" d="100"/>
          <a:sy n="130" d="100"/>
        </p:scale>
        <p:origin x="20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42" d="100"/>
          <a:sy n="142" d="100"/>
        </p:scale>
        <p:origin x="396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3D07F-AFA4-8B40-8F07-6B7232D25FE3}" type="datetimeFigureOut">
              <a:rPr lang="en-US" smtClean="0"/>
              <a:t>1/15/24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3429B-3171-A94A-A6C2-AB80847CD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23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44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68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690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524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96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63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158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432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Hand out name tags and introduction forms before Syllabus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2603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14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784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73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415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12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76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241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91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40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Hand out name tags and introduction forms before Syllabus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10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A3542-A8C7-704C-8E33-F5EFF8F9A9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B91082-1B98-D746-8DE6-18D0B1914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6DF9A-46D4-234B-AA93-E3C48B728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10147-7D24-BF46-870F-842B428C2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D5C5D-7590-DE48-8469-EEFB88E7A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54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E0F9-3EFF-384C-9C61-F6E85C124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AF661B-7946-164F-8883-415D8C30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095F2-E641-7748-8CE9-D4C703FB6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5E233-A7A6-BC42-95E0-B39FEE0D3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44D86-9512-E44F-A91C-237E33706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0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A4F15B-93B8-B546-B0B6-EAD980110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2BFC15-E6BF-0749-8577-D2620183F0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909B6-F62F-954E-807D-00010E417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259E4-40BC-B74D-9F9B-0119EA5F3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5772B-1BA7-074A-959B-C70C9DBAD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98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9E635-7744-4D4F-B96E-0E2865A7B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E8F11-2A3B-2747-9C6C-579AF86C4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3D020-809F-3D40-8EE6-2DD573790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B3250-58F4-944F-AC10-5CC13EB55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AA24C-CEB0-EA4C-A21F-F3F431BBF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93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1B1CA-9CA5-7143-AA15-AE1EA1D6B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A480E-DC28-1A49-8B7D-56389366F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39984-F0C0-214D-944B-EBDAA1F83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10F09-D4A7-E64B-8562-E206C7AEE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8F136-F451-D541-A958-9479555D6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22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F8AB0-EFD2-9E4C-A9A6-2A8BD8253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B6416-B69B-3049-81D4-46D8BDEEF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B99F68-836F-A74B-89E3-6B0CB564B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4161B-7339-CF4C-83F9-02E0BCD3F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AC125-4953-0449-B97D-10F335BC8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A5F4A9-2036-BD4E-8CBB-F278C9B9C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12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FF051-FF82-404A-A8B9-226DAD3EF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F1694-78E2-AE46-B16D-778353777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731927-4B0E-D14C-AA40-A453A1069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C938E4-FE21-E844-AB16-6F0DBEE2A4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952-CB08-8545-BEC7-AACF5EB975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D94C72-A9B9-4948-A6F2-BE7118341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90EFB-2D37-5F46-91F7-2B13FB2D4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3DD3AF-9CF7-274D-85C2-C8B842FD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37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2DAA0-68AE-0847-980A-732C5F21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02675E-8EAA-D440-BC31-94113F04E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25333-39D9-2642-82C0-DEB762271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F030C-F420-BC45-A046-6EAD63EF6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38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260347-FBD4-8D4D-B3AB-655A58024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9C617E-44D8-DC4C-81BA-B19F8FF9E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F573B-FCDF-5E4C-8FFC-9E0D7C46C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18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1E1A3-E4CC-9E47-B6DB-0FA247360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F34A5-1A29-5E45-A505-73041AFBE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B48B9-E6D8-C344-BC1F-493BF8D39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7E3D6-8337-0E4D-85F1-9F9F655A5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58E00-9260-7645-A047-DCF50B125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4EAA7-BB9B-4A4A-84F5-D07247B8E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91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DC1B5-A3B1-514D-AF1B-FD4290CD9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446896-FF52-384A-86BA-ED93A48755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C62D3B-CF95-B042-BB2B-5BB890BCD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333B1B-80A2-134D-9C55-189395376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DEDE9A-2733-944F-B916-EB21A256D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0D3D4D-AD01-0A43-A8C0-43B243D1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871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C5E649-5093-7A4E-82DD-41CB37607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197A4-E433-BF48-825A-751CB3D9C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4FAAC-9B48-C940-AA96-BC381C0A5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B6B49-B434-E04B-8B19-9D0B03FF27E8}" type="datetimeFigureOut">
              <a:rPr lang="en-US" smtClean="0"/>
              <a:t>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3570C-5C1F-994B-A5F9-88754B034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61F82-D814-8E4D-918A-8E4619457F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72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file:///./commons.wikimedia.org/w/index.php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/index.php?curid=44894952" TargetMode="External"/><Relationship Id="rId4" Type="http://schemas.openxmlformats.org/officeDocument/2006/relationships/hyperlink" Target="https://creativecommons.org/licenses/by-sa/4.0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Class Format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§"/>
            </a:pPr>
            <a:r>
              <a:rPr lang="en-US" sz="2000" u="sng" dirty="0"/>
              <a:t>Synchronous</a:t>
            </a:r>
            <a:r>
              <a:rPr lang="en-US" sz="2000" dirty="0"/>
              <a:t> vs. Asynchronous</a:t>
            </a:r>
          </a:p>
          <a:p>
            <a:pPr>
              <a:buFont typeface="Wingdings" pitchFamily="2" charset="2"/>
              <a:buChar char="§"/>
            </a:pPr>
            <a:r>
              <a:rPr lang="en-US" sz="2000" u="sng" dirty="0"/>
              <a:t>Local (In Person)</a:t>
            </a:r>
            <a:r>
              <a:rPr lang="en-US" sz="2000" dirty="0"/>
              <a:t> vs Remote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We are synchronous. </a:t>
            </a:r>
          </a:p>
          <a:p>
            <a:pPr marL="0" indent="0">
              <a:buNone/>
            </a:pPr>
            <a:r>
              <a:rPr lang="en-US" sz="2000" dirty="0"/>
              <a:t>We will be in person on Mondays and Wednesdays and remote on Fridays.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You will be here in person on Mondays and Wednesdays. Periodically, if you need to be remote on Monday or Wednesday, we understand, but please keep it to a minimum and appreciate of your teammates.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Priorities: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Health and Safety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Effective teaming and association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Intended course schedule</a:t>
            </a:r>
          </a:p>
        </p:txBody>
      </p:sp>
    </p:spTree>
    <p:extLst>
      <p:ext uri="{BB962C8B-B14F-4D97-AF65-F5344CB8AC3E}">
        <p14:creationId xmlns:p14="http://schemas.microsoft.com/office/powerpoint/2010/main" val="2110190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/>
              <a:t>Introductions – Part 1</a:t>
            </a:r>
          </a:p>
        </p:txBody>
      </p:sp>
    </p:spTree>
    <p:extLst>
      <p:ext uri="{BB962C8B-B14F-4D97-AF65-F5344CB8AC3E}">
        <p14:creationId xmlns:p14="http://schemas.microsoft.com/office/powerpoint/2010/main" val="2178487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Full and Preferred Name: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Eric Pogue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Eric, Mr. Pogue, or Professor 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Family, Home, and College Background: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Married with five children, relocated from Davenport, IA, to the Chicago area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Undergraduate in CS and Masters in Business… teaching evenings for many years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Programming experience: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Decades in the industry as a developer, architect, project manager, division manager, 		and vice president of various software development organizations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/>
              <a:t>	Part of many teams that have delivered products to tens of millions of customers globally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/>
              <a:t>	Parsons Technology, Intuit, The Learning Company,  Jasc Software, and John Deere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… and most recently, working on a startup product, “Stadia,” with my oldest son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/>
              <a:t>	Start of my fourth year teaching full-time </a:t>
            </a:r>
          </a:p>
        </p:txBody>
      </p:sp>
    </p:spTree>
    <p:extLst>
      <p:ext uri="{BB962C8B-B14F-4D97-AF65-F5344CB8AC3E}">
        <p14:creationId xmlns:p14="http://schemas.microsoft.com/office/powerpoint/2010/main" val="3228939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EBAE23-C749-48AE-9358-5B0FEFDF8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10" y="2008834"/>
            <a:ext cx="3105150" cy="2457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5508D6-FCB5-4859-B006-0CB0B87BC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638" y="341383"/>
            <a:ext cx="3349113" cy="17814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9357A3-D2F0-4205-8A4F-BA6608F3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955" y="1119423"/>
            <a:ext cx="5743777" cy="17814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A210C4-5416-48CE-889F-80437356F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5166" y="341383"/>
            <a:ext cx="2799886" cy="3889119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AB4372-FE60-4185-9F09-BDCA72D62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1369" y="3119327"/>
            <a:ext cx="2799886" cy="30767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C4508E-D280-47C4-B77C-9157F298117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14"/>
          <a:stretch/>
        </p:blipFill>
        <p:spPr>
          <a:xfrm>
            <a:off x="5957803" y="3237559"/>
            <a:ext cx="2687363" cy="32790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95B872-D1D6-433D-A328-CBFBDD752B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6106" y="4109208"/>
            <a:ext cx="4152096" cy="263123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1874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31898"/>
            <a:ext cx="10882745" cy="5030679"/>
          </a:xfrm>
        </p:spPr>
        <p:txBody>
          <a:bodyPr>
            <a:normAutofit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Likely programming environment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MacOS, Terminal, Visual Studio Code, and Chrome/Firefox web browser </a:t>
            </a:r>
          </a:p>
          <a:p>
            <a:pPr marL="0" indent="0"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sz="2000" dirty="0"/>
              <a:t>Top two or three things that you would like to get out of this class</a:t>
            </a:r>
          </a:p>
          <a:p>
            <a:pPr marL="914400" lvl="2" indent="0">
              <a:spcBef>
                <a:spcPts val="0"/>
              </a:spcBef>
              <a:buNone/>
            </a:pPr>
            <a:r>
              <a:rPr lang="en-US" b="1" dirty="0"/>
              <a:t>To learn something myself while helping each of you be successful </a:t>
            </a:r>
          </a:p>
          <a:p>
            <a:pPr marL="914400" lvl="2" indent="0">
              <a:spcBef>
                <a:spcPts val="1200"/>
              </a:spcBef>
              <a:buNone/>
            </a:pPr>
            <a:r>
              <a:rPr lang="en-US" b="1" dirty="0"/>
              <a:t>Motivate you to look deeper while we are exploring technologies and processes</a:t>
            </a:r>
          </a:p>
          <a:p>
            <a:pPr marL="914400" lvl="2" indent="0">
              <a:spcBef>
                <a:spcPts val="1200"/>
              </a:spcBef>
              <a:buNone/>
            </a:pPr>
            <a:r>
              <a:rPr lang="en-US" b="1" dirty="0"/>
              <a:t>Help you build something that makes you proud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Hobbies: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Wilderness Canoeing &amp; Camping (Quetico) and Triathlons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Fun Fact: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At one point, I had the very dubious “honor” or being the most traveled John Deere 	employee to India with 40+ trips over a 5-6 year period while setting up the 400+ person 	John Deere Technology Center – India Software Development organization.</a:t>
            </a:r>
          </a:p>
        </p:txBody>
      </p:sp>
    </p:spTree>
    <p:extLst>
      <p:ext uri="{BB962C8B-B14F-4D97-AF65-F5344CB8AC3E}">
        <p14:creationId xmlns:p14="http://schemas.microsoft.com/office/powerpoint/2010/main" val="527454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72924A3-A2D1-C3B3-5F3B-12A968033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2075" y="3703450"/>
            <a:ext cx="2210113" cy="29000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E0C6B3-D4DF-CC85-0172-0159BEBE5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907" y="254488"/>
            <a:ext cx="4965871" cy="354956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880BC9-1AE0-8895-9B2D-ED93877EC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935" y="0"/>
            <a:ext cx="2758453" cy="394635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FC9C40-7D3F-E346-EC3B-7F46156D2D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7790" y="197308"/>
            <a:ext cx="2820734" cy="285320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AEB18E-8EDD-F644-99AC-52A5BCE043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4569" y="3226093"/>
            <a:ext cx="3376891" cy="33162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2079A60-6222-A3C1-7147-220D6A88E7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328" y="2867308"/>
            <a:ext cx="5096782" cy="321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24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/>
              <a:t>Sprint 1 Planning (abbreviated)</a:t>
            </a:r>
          </a:p>
        </p:txBody>
      </p:sp>
    </p:spTree>
    <p:extLst>
      <p:ext uri="{BB962C8B-B14F-4D97-AF65-F5344CB8AC3E}">
        <p14:creationId xmlns:p14="http://schemas.microsoft.com/office/powerpoint/2010/main" val="1730600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Sprint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We will be doing sprint planning at the beginning of each of our 8 sprints during the semester.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What’s different about Sprint 1 planning?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We will need to finish Sprint 1 planning on Wednesday because we want to make sure that we have time for Introductions and initial Scrum Team assignments today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Next Monday is a Holiday, so we will be missing one class session this sprint</a:t>
            </a:r>
          </a:p>
        </p:txBody>
      </p:sp>
    </p:spTree>
    <p:extLst>
      <p:ext uri="{BB962C8B-B14F-4D97-AF65-F5344CB8AC3E}">
        <p14:creationId xmlns:p14="http://schemas.microsoft.com/office/powerpoint/2010/main" val="334297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D3EE-6698-4602-B4C0-718F01461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Scrum Process – Sprint Planning</a:t>
            </a:r>
          </a:p>
        </p:txBody>
      </p:sp>
      <p:pic>
        <p:nvPicPr>
          <p:cNvPr id="1026" name="Picture 2" descr="https://upload.wikimedia.org/wikipedia/commons/d/df/Scrum_Framework.png">
            <a:extLst>
              <a:ext uri="{FF2B5EF4-FFF2-40B4-BE49-F238E27FC236}">
                <a16:creationId xmlns:a16="http://schemas.microsoft.com/office/drawing/2014/main" id="{94D187A3-9AAC-4908-B843-2E262C28D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47" y="1341064"/>
            <a:ext cx="8138182" cy="453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034F42-102F-445B-BE40-5AF1FC99349D}"/>
              </a:ext>
            </a:extLst>
          </p:cNvPr>
          <p:cNvSpPr/>
          <p:nvPr/>
        </p:nvSpPr>
        <p:spPr>
          <a:xfrm>
            <a:off x="3916345" y="5872163"/>
            <a:ext cx="4749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By </a:t>
            </a:r>
            <a:r>
              <a:rPr lang="en-US" dirty="0">
                <a:hlinkClick r:id="rId3" tooltip="User:Dr ian mitchell (page does not exist)"/>
              </a:rPr>
              <a:t>Dr ian mitchell</a:t>
            </a:r>
            <a:r>
              <a:rPr lang="en-US" dirty="0"/>
              <a:t> - Own work, </a:t>
            </a:r>
            <a:r>
              <a:rPr lang="en-US" dirty="0">
                <a:hlinkClick r:id="rId4" tooltip="Creative Commons Attribution-Share Alike 4.0"/>
              </a:rPr>
              <a:t>CC BY-SA 4.0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Link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822028-AE62-4F61-8F14-297C0D4C1218}"/>
              </a:ext>
            </a:extLst>
          </p:cNvPr>
          <p:cNvSpPr/>
          <p:nvPr/>
        </p:nvSpPr>
        <p:spPr>
          <a:xfrm>
            <a:off x="3492082" y="4266588"/>
            <a:ext cx="1303578" cy="554229"/>
          </a:xfrm>
          <a:prstGeom prst="ellipse">
            <a:avLst/>
          </a:prstGeom>
          <a:solidFill>
            <a:schemeClr val="tx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0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>
                <a:latin typeface="+mj-lt"/>
              </a:rPr>
              <a:t>Review Announcement, Activities List, </a:t>
            </a:r>
          </a:p>
          <a:p>
            <a:pPr marL="0" indent="0" algn="ctr">
              <a:buNone/>
            </a:pPr>
            <a:r>
              <a:rPr lang="en-US" sz="4400" dirty="0">
                <a:latin typeface="+mj-lt"/>
              </a:rPr>
              <a:t>Assignments, and Syllabus </a:t>
            </a:r>
          </a:p>
        </p:txBody>
      </p:sp>
    </p:spTree>
    <p:extLst>
      <p:ext uri="{BB962C8B-B14F-4D97-AF65-F5344CB8AC3E}">
        <p14:creationId xmlns:p14="http://schemas.microsoft.com/office/powerpoint/2010/main" val="1526813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/>
              <a:t>Sprint Planning </a:t>
            </a:r>
          </a:p>
          <a:p>
            <a:pPr marL="0" indent="0" algn="ctr">
              <a:buNone/>
            </a:pPr>
            <a:r>
              <a:rPr lang="en-US" sz="4400" dirty="0"/>
              <a:t>(to be continued Friday)</a:t>
            </a:r>
          </a:p>
          <a:p>
            <a:pPr marL="0" indent="0" algn="ctr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96772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Class Format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Blended Classroom… sometimes referred to as Flipped Classroom</a:t>
            </a:r>
          </a:p>
          <a:p>
            <a:pPr marL="0" indent="0">
              <a:buNone/>
            </a:pPr>
            <a:r>
              <a:rPr lang="en-US" sz="2000" dirty="0"/>
              <a:t>Scrum Process</a:t>
            </a:r>
          </a:p>
        </p:txBody>
      </p:sp>
    </p:spTree>
    <p:extLst>
      <p:ext uri="{BB962C8B-B14F-4D97-AF65-F5344CB8AC3E}">
        <p14:creationId xmlns:p14="http://schemas.microsoft.com/office/powerpoint/2010/main" val="202246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/>
              <a:t>Introductions – Part 2</a:t>
            </a:r>
          </a:p>
        </p:txBody>
      </p:sp>
    </p:spTree>
    <p:extLst>
      <p:ext uri="{BB962C8B-B14F-4D97-AF65-F5344CB8AC3E}">
        <p14:creationId xmlns:p14="http://schemas.microsoft.com/office/powerpoint/2010/main" val="4038072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Scrum Team Names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200" y="1231898"/>
            <a:ext cx="5672604" cy="5158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 team names from previous semesters: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EZScrumEZGo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SourPatchEngineers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DreamRaccoons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TeamFun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SwagMoney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MonaLisas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Scrumdiddlyumptious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FightingBass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TitanicSwimTeam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GloriousKenobis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RedDragons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AEC098-A1E6-CD44-BB4A-6F339C2D4099}"/>
              </a:ext>
            </a:extLst>
          </p:cNvPr>
          <p:cNvSpPr/>
          <p:nvPr/>
        </p:nvSpPr>
        <p:spPr>
          <a:xfrm>
            <a:off x="4290118" y="1693821"/>
            <a:ext cx="6096000" cy="60219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ScrumciousCoders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Mongooses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Scrumples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WubbaLubbaDubDubs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RedPandas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SpiderScrum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MadSanitizers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SpeedCoders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StingyTadpoles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BlueThrees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PurpleCobras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C1D91C-0A09-E943-BB17-48E73CD7300E}"/>
              </a:ext>
            </a:extLst>
          </p:cNvPr>
          <p:cNvSpPr/>
          <p:nvPr/>
        </p:nvSpPr>
        <p:spPr>
          <a:xfrm>
            <a:off x="8002146" y="1693821"/>
            <a:ext cx="3472543" cy="5158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ScruptyDupty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LaughableCaterpillars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PurplePirates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ScrumIsFum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ScrummyScrumbags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WickedCrew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SpicyChalupas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ScrumOfTheEarth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LightningMcQueen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423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Your 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Be prepared to share your: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Preferred Name, Seat, and Row Number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Major / Minor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Programming Experience (0 to 5)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An interesting fun fact about yourself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Are you willing to be the Scrum Master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Favorite “adjective/noun” scrum team name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24C76B-278B-F136-5166-0596EA757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930978" y="-556718"/>
            <a:ext cx="4076504" cy="591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338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3142803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Sprint 1 Planning (abbreviated)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Blackboard Shell</a:t>
            </a:r>
          </a:p>
          <a:p>
            <a:pPr marL="0" indent="0">
              <a:buNone/>
            </a:pPr>
            <a:r>
              <a:rPr lang="en-US" sz="2000" dirty="0"/>
              <a:t>Activities: What we do to gain knowledge</a:t>
            </a:r>
          </a:p>
          <a:p>
            <a:pPr marL="0" indent="0">
              <a:buNone/>
            </a:pPr>
            <a:r>
              <a:rPr lang="en-US" sz="2000" dirty="0"/>
              <a:t>Syllabus: Book</a:t>
            </a:r>
          </a:p>
          <a:p>
            <a:pPr marL="0" indent="0">
              <a:buNone/>
            </a:pPr>
            <a:r>
              <a:rPr lang="en-US" sz="2000" dirty="0"/>
              <a:t>Assignments: What we do to demonstrate knowledge </a:t>
            </a:r>
          </a:p>
          <a:p>
            <a:pPr marL="0" indent="0">
              <a:buNone/>
            </a:pPr>
            <a:r>
              <a:rPr lang="en-US" sz="2000" dirty="0"/>
              <a:t>Sprint 1 Due Date</a:t>
            </a:r>
          </a:p>
          <a:p>
            <a:pPr marL="0" indent="0">
              <a:buNone/>
            </a:pPr>
            <a:r>
              <a:rPr lang="en-US" sz="2000" dirty="0"/>
              <a:t>Prework for Wednesday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Our Goal: Complete introductions, scrum team assignments, and be ready to participate in an all remote Scrum Team breakout session Friday.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1390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Introductions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84852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Foreshadowing Your 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Be prepared to share your: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Preferred name and seat number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Major / Minor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Programming Experience (1 to 5)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An interesting fun fact about yourself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Favorite “adjective/noun” scrum team name</a:t>
            </a:r>
          </a:p>
        </p:txBody>
      </p:sp>
    </p:spTree>
    <p:extLst>
      <p:ext uri="{BB962C8B-B14F-4D97-AF65-F5344CB8AC3E}">
        <p14:creationId xmlns:p14="http://schemas.microsoft.com/office/powerpoint/2010/main" val="1782223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Your 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Be prepared to share your: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Preferred Name, Seat, and Row Number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Major / Minor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Programming Experience (0 to 5)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An interesting fun fact about yourself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Are you willing to be the Scrum Master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Favorite “adjective/noun” scrum team name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24C76B-278B-F136-5166-0596EA757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930978" y="-556718"/>
            <a:ext cx="4076504" cy="591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065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Seat</a:t>
            </a:r>
            <a:endParaRPr lang="en-US" sz="3600" b="1" i="1" u="sng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24C76B-278B-F136-5166-0596EA757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869682" y="-1145245"/>
            <a:ext cx="6225769" cy="903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720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Row?</a:t>
            </a:r>
            <a:endParaRPr lang="en-US" sz="3600" b="1" i="1" u="sng" dirty="0"/>
          </a:p>
        </p:txBody>
      </p:sp>
    </p:spTree>
    <p:extLst>
      <p:ext uri="{BB962C8B-B14F-4D97-AF65-F5344CB8AC3E}">
        <p14:creationId xmlns:p14="http://schemas.microsoft.com/office/powerpoint/2010/main" val="4242422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Scrum Team Names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200" y="1231898"/>
            <a:ext cx="5672604" cy="5158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 team names from previous semesters: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EZScrumEZGo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SourPatchEngineers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DreamRaccoons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TeamFun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SwagMoney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MonaLisas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Scrumdiddlyumptious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FightingBass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TitanicSwimTeam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GloriousKenobis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RedDragons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AEC098-A1E6-CD44-BB4A-6F339C2D4099}"/>
              </a:ext>
            </a:extLst>
          </p:cNvPr>
          <p:cNvSpPr/>
          <p:nvPr/>
        </p:nvSpPr>
        <p:spPr>
          <a:xfrm>
            <a:off x="4290118" y="1693821"/>
            <a:ext cx="6096000" cy="60219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ScrumciousCoders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Mongooses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Scrumples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WubbaLubbaDubDubs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RedPandas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SpiderScrum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MadSanitizers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SpeedCoders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StingyTadpoles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BlueThrees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PurpleCobras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C1D91C-0A09-E943-BB17-48E73CD7300E}"/>
              </a:ext>
            </a:extLst>
          </p:cNvPr>
          <p:cNvSpPr/>
          <p:nvPr/>
        </p:nvSpPr>
        <p:spPr>
          <a:xfrm>
            <a:off x="8002146" y="1693821"/>
            <a:ext cx="3472543" cy="5158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ScruptyDupty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LaughableCaterpillars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PurplePirates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ScrumIsFum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ScrummyScrumbags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WickedCrew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SpicyChalupas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ScrumOfTheEarth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LightningMcQueen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294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7291</TotalTime>
  <Words>821</Words>
  <Application>Microsoft Macintosh PowerPoint</Application>
  <PresentationFormat>Widescreen</PresentationFormat>
  <Paragraphs>184</Paragraphs>
  <Slides>23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Symbol</vt:lpstr>
      <vt:lpstr>Wingdings</vt:lpstr>
      <vt:lpstr>Office Theme</vt:lpstr>
      <vt:lpstr>Class Format</vt:lpstr>
      <vt:lpstr>Class Format</vt:lpstr>
      <vt:lpstr>Sprint 1 Planning (abbreviated) </vt:lpstr>
      <vt:lpstr>PowerPoint Presentation</vt:lpstr>
      <vt:lpstr>Foreshadowing Your Introductions</vt:lpstr>
      <vt:lpstr>Your Introductions</vt:lpstr>
      <vt:lpstr>Seat</vt:lpstr>
      <vt:lpstr>Row?</vt:lpstr>
      <vt:lpstr>Scrum Team Names</vt:lpstr>
      <vt:lpstr>PowerPoint Presentation</vt:lpstr>
      <vt:lpstr>Introductions</vt:lpstr>
      <vt:lpstr>PowerPoint Presentation</vt:lpstr>
      <vt:lpstr>Introductions</vt:lpstr>
      <vt:lpstr>PowerPoint Presentation</vt:lpstr>
      <vt:lpstr>PowerPoint Presentation</vt:lpstr>
      <vt:lpstr>Sprint Planning</vt:lpstr>
      <vt:lpstr>Scrum Process – Sprint Planning</vt:lpstr>
      <vt:lpstr>PowerPoint Presentation</vt:lpstr>
      <vt:lpstr>PowerPoint Presentation</vt:lpstr>
      <vt:lpstr>PowerPoint Presentation</vt:lpstr>
      <vt:lpstr>Scrum Team Names</vt:lpstr>
      <vt:lpstr>Your Introductions</vt:lpstr>
      <vt:lpstr>End of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Discussion &amp; Lecture Session Sound &amp; Recording Check</dc:title>
  <dc:creator>Pogue, Eric</dc:creator>
  <cp:lastModifiedBy>Pogue, Eric</cp:lastModifiedBy>
  <cp:revision>353</cp:revision>
  <dcterms:created xsi:type="dcterms:W3CDTF">2020-08-26T19:34:34Z</dcterms:created>
  <dcterms:modified xsi:type="dcterms:W3CDTF">2024-01-15T18:37:19Z</dcterms:modified>
</cp:coreProperties>
</file>